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embeddedFontLst>
    <p:embeddedFont>
      <p:font typeface="Google Sans SemiBold"/>
      <p:regular r:id="rId17"/>
      <p:bold r:id="rId18"/>
      <p:italic r:id="rId19"/>
      <p:boldItalic r:id="rId20"/>
    </p:embeddedFont>
    <p:embeddedFont>
      <p:font typeface="Google Sans Medium"/>
      <p:regular r:id="rId21"/>
      <p:bold r:id="rId22"/>
      <p:italic r:id="rId23"/>
      <p:boldItalic r:id="rId24"/>
    </p:embeddedFont>
    <p:embeddedFont>
      <p:font typeface="Google Sans"/>
      <p:regular r:id="rId25"/>
      <p:bold r:id="rId26"/>
      <p:italic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GoogleSansSemiBold-boldItalic.fntdata"/><Relationship Id="rId22" Type="http://schemas.openxmlformats.org/officeDocument/2006/relationships/font" Target="fonts/GoogleSansMedium-bold.fntdata"/><Relationship Id="rId21" Type="http://schemas.openxmlformats.org/officeDocument/2006/relationships/font" Target="fonts/GoogleSansMedium-regular.fntdata"/><Relationship Id="rId24" Type="http://schemas.openxmlformats.org/officeDocument/2006/relationships/font" Target="fonts/GoogleSansMedium-boldItalic.fntdata"/><Relationship Id="rId23" Type="http://schemas.openxmlformats.org/officeDocument/2006/relationships/font" Target="fonts/GoogleSansMedium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GoogleSans-bold.fntdata"/><Relationship Id="rId25" Type="http://schemas.openxmlformats.org/officeDocument/2006/relationships/font" Target="fonts/GoogleSans-regular.fntdata"/><Relationship Id="rId28" Type="http://schemas.openxmlformats.org/officeDocument/2006/relationships/font" Target="fonts/GoogleSans-boldItalic.fntdata"/><Relationship Id="rId27" Type="http://schemas.openxmlformats.org/officeDocument/2006/relationships/font" Target="fonts/GoogleSans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GoogleSansSemiBold-regular.fntdata"/><Relationship Id="rId16" Type="http://schemas.openxmlformats.org/officeDocument/2006/relationships/slide" Target="slides/slide11.xml"/><Relationship Id="rId19" Type="http://schemas.openxmlformats.org/officeDocument/2006/relationships/font" Target="fonts/GoogleSansSemiBold-italic.fntdata"/><Relationship Id="rId18" Type="http://schemas.openxmlformats.org/officeDocument/2006/relationships/font" Target="fonts/GoogleSansSemiBold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22b7494ca5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g22b7494ca5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c190bc4ce7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2c190bc4ce7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c190bc4ce7_0_12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g2c190bc4ce7_0_1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22b7494ca56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22b7494ca56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2b7494ca56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2b7494ca56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2b7494ca56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22b7494ca56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2b7494ca56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22b7494ca56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2b7494ca56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22b7494ca56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2b7494ca56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22b7494ca56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2b7494ca56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2b7494ca56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2b7494ca56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22b7494ca56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>
  <p:cSld name="TITLE_AND_BODY_1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14" title="hackathon 5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3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4"/>
          <p:cNvSpPr txBox="1"/>
          <p:nvPr/>
        </p:nvSpPr>
        <p:spPr>
          <a:xfrm>
            <a:off x="294675" y="3086473"/>
            <a:ext cx="8520600" cy="44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rgbClr val="202729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Team Name :</a:t>
            </a:r>
            <a:endParaRPr sz="1700">
              <a:solidFill>
                <a:srgbClr val="202729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57" name="Google Shape;57;p14"/>
          <p:cNvSpPr txBox="1"/>
          <p:nvPr/>
        </p:nvSpPr>
        <p:spPr>
          <a:xfrm>
            <a:off x="328730" y="4036310"/>
            <a:ext cx="8520600" cy="4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rgbClr val="202729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Problem Statement :</a:t>
            </a:r>
            <a:endParaRPr sz="1700">
              <a:solidFill>
                <a:srgbClr val="202729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58" name="Google Shape;58;p14"/>
          <p:cNvSpPr txBox="1"/>
          <p:nvPr/>
        </p:nvSpPr>
        <p:spPr>
          <a:xfrm>
            <a:off x="310163" y="3561233"/>
            <a:ext cx="8520600" cy="44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rgbClr val="202729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Team Leader Name :</a:t>
            </a:r>
            <a:endParaRPr sz="1700">
              <a:solidFill>
                <a:srgbClr val="202729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23" title="hackathon 5 – 2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3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23"/>
          <p:cNvSpPr txBox="1"/>
          <p:nvPr/>
        </p:nvSpPr>
        <p:spPr>
          <a:xfrm>
            <a:off x="311700" y="826150"/>
            <a:ext cx="8520600" cy="401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616161"/>
              </a:buClr>
              <a:buSzPts val="1800"/>
              <a:buFont typeface="Proxima Nova"/>
              <a:buNone/>
            </a:pPr>
            <a:r>
              <a:rPr lang="en-GB" sz="16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Add as per the requirements for the hackathon</a:t>
            </a:r>
            <a:r>
              <a:rPr lang="en-GB" sz="16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:</a:t>
            </a:r>
            <a:endParaRPr i="0" sz="1600" u="none" cap="none" strike="noStrike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F1016"/>
        </a:solid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24" title="hackathon 5 – 3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5" title="hackathon 5 – 2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3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5"/>
          <p:cNvSpPr txBox="1"/>
          <p:nvPr/>
        </p:nvSpPr>
        <p:spPr>
          <a:xfrm>
            <a:off x="311700" y="863550"/>
            <a:ext cx="3523800" cy="4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935"/>
              <a:buNone/>
            </a:pPr>
            <a:r>
              <a:rPr lang="en-GB" sz="16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Brief about the prototype:</a:t>
            </a:r>
            <a:endParaRPr sz="1600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6" title="hackathon 5 – 2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3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6"/>
          <p:cNvSpPr txBox="1"/>
          <p:nvPr/>
        </p:nvSpPr>
        <p:spPr>
          <a:xfrm>
            <a:off x="311700" y="954000"/>
            <a:ext cx="8520600" cy="406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  </a:t>
            </a:r>
            <a:r>
              <a:rPr lang="en-GB" sz="16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Opportunity should be able to explain the following:</a:t>
            </a:r>
            <a:endParaRPr sz="1600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●"/>
            </a:pPr>
            <a:r>
              <a:rPr lang="en-GB" sz="16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How different is it from any of the other existing solutions?</a:t>
            </a:r>
            <a:endParaRPr sz="16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●"/>
            </a:pPr>
            <a:r>
              <a:rPr lang="en-GB" sz="16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How will it be able to solve the problem?</a:t>
            </a:r>
            <a:endParaRPr sz="16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●"/>
            </a:pPr>
            <a:r>
              <a:rPr lang="en-GB" sz="16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USP of the proposed solution</a:t>
            </a:r>
            <a:endParaRPr sz="16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7" title="hackathon 5 – 2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3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7"/>
          <p:cNvSpPr txBox="1"/>
          <p:nvPr/>
        </p:nvSpPr>
        <p:spPr>
          <a:xfrm>
            <a:off x="311700" y="884950"/>
            <a:ext cx="7486500" cy="39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List of features offered by the solution</a:t>
            </a:r>
            <a:endParaRPr sz="1800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16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It is always better to add a few visual representations (drawings/sketches/illustrations etc.) to your presentation, it adds to the power through which it reaches the audience.</a:t>
            </a:r>
            <a:endParaRPr sz="16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18" title="hackathon 5 – 2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3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8"/>
          <p:cNvSpPr txBox="1"/>
          <p:nvPr/>
        </p:nvSpPr>
        <p:spPr>
          <a:xfrm>
            <a:off x="311700" y="840550"/>
            <a:ext cx="8520600" cy="40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Process flow diagram or Use-case diagram</a:t>
            </a:r>
            <a:endParaRPr sz="1600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Add a flow diagram or a use case diagram or an architecture diagram.</a:t>
            </a:r>
            <a:endParaRPr sz="16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9" title="hackathon 5 – 2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3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9"/>
          <p:cNvSpPr txBox="1"/>
          <p:nvPr/>
        </p:nvSpPr>
        <p:spPr>
          <a:xfrm>
            <a:off x="311700" y="776500"/>
            <a:ext cx="8520600" cy="40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6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Wireframes/Mock diagrams of the proposed solution (optional)</a:t>
            </a:r>
            <a:endParaRPr sz="1600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20" title="hackathon 5 – 2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3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20"/>
          <p:cNvSpPr txBox="1"/>
          <p:nvPr/>
        </p:nvSpPr>
        <p:spPr>
          <a:xfrm>
            <a:off x="311700" y="746400"/>
            <a:ext cx="8520600" cy="40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6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Architecture diagram of the proposed solution</a:t>
            </a:r>
            <a:endParaRPr sz="1600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21" title="hackathon 5 – 2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3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21"/>
          <p:cNvSpPr txBox="1"/>
          <p:nvPr/>
        </p:nvSpPr>
        <p:spPr>
          <a:xfrm>
            <a:off x="311700" y="716275"/>
            <a:ext cx="8520600" cy="401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616161"/>
              </a:buClr>
              <a:buSzPts val="1800"/>
              <a:buFont typeface="Proxima Nova"/>
              <a:buNone/>
            </a:pPr>
            <a:r>
              <a:rPr lang="en-GB" sz="16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Technologies to be used in the solution:</a:t>
            </a:r>
            <a:endParaRPr i="0" sz="1600" u="none" cap="none" strike="noStrike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22" title="hackathon 5 – 2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3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22"/>
          <p:cNvSpPr txBox="1"/>
          <p:nvPr/>
        </p:nvSpPr>
        <p:spPr>
          <a:xfrm>
            <a:off x="311700" y="716275"/>
            <a:ext cx="8520600" cy="401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616161"/>
              </a:buClr>
              <a:buSzPts val="1800"/>
              <a:buFont typeface="Proxima Nova"/>
              <a:buNone/>
            </a:pPr>
            <a:r>
              <a:rPr lang="en-GB" sz="16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Estimated implementation cost (optional)</a:t>
            </a:r>
            <a:r>
              <a:rPr lang="en-GB" sz="16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:</a:t>
            </a:r>
            <a:endParaRPr i="0" sz="1600" u="none" cap="none" strike="noStrike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